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9" r:id="rId3"/>
    <p:sldId id="331" r:id="rId4"/>
    <p:sldId id="278" r:id="rId5"/>
    <p:sldId id="264" r:id="rId6"/>
    <p:sldId id="260" r:id="rId7"/>
    <p:sldId id="275" r:id="rId8"/>
    <p:sldId id="310" r:id="rId9"/>
    <p:sldId id="309" r:id="rId10"/>
    <p:sldId id="257" r:id="rId11"/>
    <p:sldId id="277" r:id="rId12"/>
    <p:sldId id="311" r:id="rId13"/>
    <p:sldId id="312" r:id="rId14"/>
    <p:sldId id="308" r:id="rId15"/>
    <p:sldId id="279" r:id="rId16"/>
    <p:sldId id="262" r:id="rId17"/>
    <p:sldId id="314" r:id="rId18"/>
    <p:sldId id="313" r:id="rId19"/>
    <p:sldId id="315" r:id="rId20"/>
    <p:sldId id="332" r:id="rId21"/>
    <p:sldId id="281" r:id="rId22"/>
    <p:sldId id="284" r:id="rId23"/>
    <p:sldId id="282" r:id="rId24"/>
    <p:sldId id="316" r:id="rId25"/>
    <p:sldId id="317" r:id="rId26"/>
    <p:sldId id="318" r:id="rId27"/>
    <p:sldId id="283" r:id="rId28"/>
    <p:sldId id="319" r:id="rId29"/>
    <p:sldId id="320" r:id="rId30"/>
    <p:sldId id="301" r:id="rId31"/>
    <p:sldId id="322" r:id="rId32"/>
    <p:sldId id="323" r:id="rId33"/>
    <p:sldId id="321" r:id="rId34"/>
    <p:sldId id="287" r:id="rId35"/>
    <p:sldId id="325" r:id="rId36"/>
    <p:sldId id="326" r:id="rId37"/>
    <p:sldId id="328" r:id="rId38"/>
    <p:sldId id="327" r:id="rId39"/>
    <p:sldId id="302" r:id="rId40"/>
    <p:sldId id="330" r:id="rId41"/>
    <p:sldId id="269" r:id="rId42"/>
    <p:sldId id="304" r:id="rId43"/>
    <p:sldId id="305" r:id="rId44"/>
    <p:sldId id="306" r:id="rId45"/>
    <p:sldId id="307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88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74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6A3D72-1124-41DA-98E0-34167A95BF10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2B3942-CDEA-4A11-9F36-792F820D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8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cgrandlodgeafm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cgrandlodgeafm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873026" cy="2971801"/>
          </a:xfrm>
        </p:spPr>
        <p:txBody>
          <a:bodyPr>
            <a:normAutofit/>
          </a:bodyPr>
          <a:lstStyle/>
          <a:p>
            <a:r>
              <a:rPr lang="en-US" sz="6000" b="1" dirty="0"/>
              <a:t>Worshipful Masters</a:t>
            </a:r>
            <a:br>
              <a:rPr lang="en-US" sz="6000" b="1" dirty="0"/>
            </a:br>
            <a:r>
              <a:rPr lang="en-US" sz="6000" b="1" dirty="0"/>
              <a:t>Workshop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792" y="3843867"/>
            <a:ext cx="7720642" cy="194733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Leadership Workshop            January 27,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8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385" y="5168819"/>
            <a:ext cx="8534400" cy="1507067"/>
          </a:xfrm>
        </p:spPr>
        <p:txBody>
          <a:bodyPr/>
          <a:lstStyle/>
          <a:p>
            <a:r>
              <a:rPr lang="en-US" b="1" u="sng" dirty="0"/>
              <a:t>Grand Masters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296" y="685800"/>
            <a:ext cx="11462019" cy="4421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Questions and Answers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How can we get our members to stay active?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General Instruction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Secretaries Topics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MW Gerald L. Carver, PGM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49" y="5350932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Secretary’s 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49" y="1673435"/>
            <a:ext cx="10325819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Membership System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40 Year Life Membership Issues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Reporting Process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Staff Support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5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49" y="5350932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Secretary’s 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49" y="1673435"/>
            <a:ext cx="10325819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Membership System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hlinkClick r:id="rId2"/>
              </a:rPr>
              <a:t>www.scgrandlodgeafm.org</a:t>
            </a: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5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General Instruction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Webmasters Topics</a:t>
            </a:r>
          </a:p>
          <a:p>
            <a:pPr marL="0" indent="0">
              <a:buNone/>
            </a:pPr>
            <a:r>
              <a:rPr lang="en-US" sz="4400" b="1" dirty="0" err="1">
                <a:solidFill>
                  <a:schemeClr val="tx1"/>
                </a:solidFill>
              </a:rPr>
              <a:t>Wor</a:t>
            </a:r>
            <a:r>
              <a:rPr lang="en-US" sz="4400" b="1" dirty="0">
                <a:solidFill>
                  <a:schemeClr val="tx1"/>
                </a:solidFill>
              </a:rPr>
              <a:t>. Mark Bennett,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3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Webmasters Message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8" y="764931"/>
            <a:ext cx="11209623" cy="4462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Website Review  </a:t>
            </a:r>
            <a:r>
              <a:rPr lang="en-US" sz="4400" b="1" dirty="0">
                <a:solidFill>
                  <a:schemeClr val="tx1"/>
                </a:solidFill>
                <a:hlinkClick r:id="rId2"/>
              </a:rPr>
              <a:t>www.scgrandlodgeafm.org</a:t>
            </a:r>
            <a:r>
              <a:rPr lang="en-US" sz="4400" b="1" dirty="0">
                <a:solidFill>
                  <a:schemeClr val="tx1"/>
                </a:solidFill>
              </a:rPr>
              <a:t>								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Policy and Procedure for Lodges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Facebook Process.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46784"/>
            <a:ext cx="9480430" cy="116360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General Instruction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407" y="1177506"/>
            <a:ext cx="1057598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Fraternal Relations Committee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MW G. Kent Elkins, PGM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Fraternal Relations 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9" y="1255144"/>
            <a:ext cx="11350300" cy="3972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CGMNA – Commission of Recognition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Standards of Recognition by Jurisdiction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Visitors ( List of Lodges )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Approval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  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3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46784"/>
            <a:ext cx="9480430" cy="116360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General Instruction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407" y="1177506"/>
            <a:ext cx="1057598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Masonic Protocol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RW Walter C. Cal Disher, II DGM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Deputy Grand Master 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9" y="1255144"/>
            <a:ext cx="11350300" cy="3972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Masonic Protocol – Introductions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Honors – Public and Private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Masonic Banquets Procedures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t's Not About The Nail(wmv)">
            <a:hlinkClick r:id="" action="ppaction://media"/>
            <a:extLst>
              <a:ext uri="{FF2B5EF4-FFF2-40B4-BE49-F238E27FC236}">
                <a16:creationId xmlns:a16="http://schemas.microsoft.com/office/drawing/2014/main" id="{E69C4774-4D2A-4D37-8B0C-8283C17D61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0338" y="-39565"/>
            <a:ext cx="12262338" cy="68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Deputy Grand Master 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9" y="1255144"/>
            <a:ext cx="11350300" cy="3972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610EF7-9185-4DB2-9B3D-D4478E173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" y="95250"/>
            <a:ext cx="12027796" cy="52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1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46784"/>
            <a:ext cx="9480430" cy="116360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Senior Grand Warden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407" y="1177506"/>
            <a:ext cx="1057598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Masonic Education Committee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RW O. B. Smith, II, SGW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Senior Grand Warden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Lodge System of Masonic Education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District Instructional Meetings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Materials for Educational Programs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Ahiman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Rezon</a:t>
            </a:r>
            <a:r>
              <a:rPr lang="en-US" sz="3600" b="1" dirty="0">
                <a:solidFill>
                  <a:schemeClr val="tx1"/>
                </a:solidFill>
              </a:rPr>
              <a:t>, Lodge of Future, Speakers,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46784"/>
            <a:ext cx="9480430" cy="116360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Junior Grand Warden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407" y="1177506"/>
            <a:ext cx="1057598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Masonic Service Association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RW Steven D. Hames, JGW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Deputy Grand Master 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9" y="1255144"/>
            <a:ext cx="11350300" cy="3972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Veterans Hospitals &amp; Nursing Homes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Visits and Results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Masonic Relief Appeals ~ $ 26,000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Educational Materials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46784"/>
            <a:ext cx="9480430" cy="116360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General Instruction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407" y="1177506"/>
            <a:ext cx="1057598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Grand Treasurers Topics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MW Jack A. Marler, PGM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Grand Treasurer 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9" y="1255144"/>
            <a:ext cx="11350300" cy="3972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Budget &amp; Per Capita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Endowment Funds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Perpetual Life Process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Per Diem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68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Masonic Trials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Masonic Law &amp; Jurisprudence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MW, D. Samuel Tennyson, PGM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84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Jurisprudence 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9" y="1255144"/>
            <a:ext cx="11350300" cy="397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Masonic Trial Process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Sec. 249 Expulsions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Chancellors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1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Luncheon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6843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LUNCHEON BREAK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Replace Red Books - Library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Saleable Supplies Open – KSA Conf. Room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3 Lunch Presentations                             	 		</a:t>
            </a:r>
            <a:r>
              <a:rPr lang="en-US" sz="3200" b="1" dirty="0">
                <a:solidFill>
                  <a:schemeClr val="tx1"/>
                </a:solidFill>
              </a:rPr>
              <a:t>GWNMM – MW Barry Rickman, PGM                       	 	Geo. Washington Portrait Project                                   	Grand Masters Projects Coins, Ties and Knife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592D0-F682-45EB-80B0-21D043623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DBCA7A-078C-4C7C-BE2B-83A4771D67FB}"/>
              </a:ext>
            </a:extLst>
          </p:cNvPr>
          <p:cNvSpPr txBox="1"/>
          <p:nvPr/>
        </p:nvSpPr>
        <p:spPr>
          <a:xfrm>
            <a:off x="263769" y="430823"/>
            <a:ext cx="103925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Bradley Hand ITC" panose="03070402050302030203" pitchFamily="66" charset="0"/>
              </a:rPr>
              <a:t>Questions &amp; Answers Session</a:t>
            </a:r>
          </a:p>
          <a:p>
            <a:r>
              <a:rPr lang="en-US" sz="4800" b="1" dirty="0">
                <a:latin typeface="Bradley Hand ITC" panose="03070402050302030203" pitchFamily="66" charset="0"/>
              </a:rPr>
              <a:t>Stand, Give Name, Lodge Name &amp; No. </a:t>
            </a:r>
          </a:p>
          <a:p>
            <a:endParaRPr lang="en-US" sz="4800" b="1" dirty="0">
              <a:latin typeface="Bradley Hand ITC" panose="03070402050302030203" pitchFamily="66" charset="0"/>
            </a:endParaRPr>
          </a:p>
          <a:p>
            <a:r>
              <a:rPr lang="en-US" sz="4800" b="1" dirty="0">
                <a:latin typeface="Bradley Hand ITC" panose="03070402050302030203" pitchFamily="66" charset="0"/>
              </a:rPr>
              <a:t>Index Cards from DDGM’s </a:t>
            </a:r>
          </a:p>
          <a:p>
            <a:endParaRPr lang="en-US" sz="4800" b="1" dirty="0">
              <a:latin typeface="Bradley Hand ITC" panose="03070402050302030203" pitchFamily="66" charset="0"/>
            </a:endParaRPr>
          </a:p>
          <a:p>
            <a:r>
              <a:rPr lang="en-US" sz="4800" b="1" dirty="0">
                <a:latin typeface="Bradley Hand ITC" panose="03070402050302030203" pitchFamily="66" charset="0"/>
              </a:rPr>
              <a:t>Enter the topic and pass to the DDGM’s for Reading</a:t>
            </a:r>
          </a:p>
        </p:txBody>
      </p:sp>
    </p:spTree>
    <p:extLst>
      <p:ext uri="{BB962C8B-B14F-4D97-AF65-F5344CB8AC3E}">
        <p14:creationId xmlns:p14="http://schemas.microsoft.com/office/powerpoint/2010/main" val="30370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Masonic Relief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Masonic Relief Process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MW, Ronald C. Mitchum, PGM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Masonic Relief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94055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Sec 227 Code. AR.  Definition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Application Process and Requirements.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Investigation and Approval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Pay Out Process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Reinvestigation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General instruction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Masonic Relief Process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MW, Ronald C. Mitchum, PGM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5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review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Planning for 2018 Year &amp;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Grand Lodge Session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April 25 – 27,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19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48" y="5350932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Review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48" y="1735665"/>
            <a:ext cx="11861322" cy="3615267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4400" b="1" u="sng" dirty="0">
                <a:solidFill>
                  <a:schemeClr val="tx1"/>
                </a:solidFill>
              </a:rPr>
              <a:t>Leading The Craft Forward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Establish the Vision, Understand the Key Issues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Establish the Standard of Excellence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Planning and Preparation for all meetings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Rehearsal and Practice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Recognition Publicly, Correct Privately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1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48" y="5350932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Review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48" y="1735665"/>
            <a:ext cx="11861322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2.  </a:t>
            </a:r>
            <a:r>
              <a:rPr lang="en-US" sz="4400" b="1" u="sng" dirty="0">
                <a:solidFill>
                  <a:schemeClr val="tx1"/>
                </a:solidFill>
              </a:rPr>
              <a:t>How to Handle Confusion / Conflict?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Define the Issue. 3 Sides to every Story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Sit Down with the Parties &amp; Lead Discussion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Listen and Take Notes. Verify Root Cause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Act to bring together.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Communicate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Follow Up with each party.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47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48" y="5350932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Review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48" y="1735665"/>
            <a:ext cx="11861322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C46A1C-A277-4234-A46A-798834596C59}"/>
              </a:ext>
            </a:extLst>
          </p:cNvPr>
          <p:cNvSpPr/>
          <p:nvPr/>
        </p:nvSpPr>
        <p:spPr>
          <a:xfrm>
            <a:off x="413238" y="325314"/>
            <a:ext cx="104551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/>
              <a:t>3. How to Prepare for a Lodge OV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Discuss with DDGM What is Expected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Schedule a Date and Time for OV			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Review the Check List in Advance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Verify and Complete the Checklist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Schedule a Visit to verify corrective action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Purpose is to protect the Lodge and GL</a:t>
            </a:r>
          </a:p>
        </p:txBody>
      </p:sp>
    </p:spTree>
    <p:extLst>
      <p:ext uri="{BB962C8B-B14F-4D97-AF65-F5344CB8AC3E}">
        <p14:creationId xmlns:p14="http://schemas.microsoft.com/office/powerpoint/2010/main" val="125516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385" y="5168819"/>
            <a:ext cx="8534400" cy="1507067"/>
          </a:xfrm>
        </p:spPr>
        <p:txBody>
          <a:bodyPr/>
          <a:lstStyle/>
          <a:p>
            <a:r>
              <a:rPr lang="en-US" b="1" u="sng" dirty="0"/>
              <a:t>Grand Lodge Key Initiatives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296" y="685800"/>
            <a:ext cx="11787335" cy="4421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Ritual Quality – Reading the Red Book, Practice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Candidate Proficiency – Full Proficiency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Improved Communications – Build contacts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Improved Masonic Education –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Community Service Project – 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52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review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Planning for Grand Lodge Session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April 25 – 27, 2018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Attend and Enjoy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New Programs to Launch 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Masters and Wardens Representatives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5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New Recognition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2C3FCA-20E7-4518-93C1-9FBE3C47E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8" t="24120" r="2401" b="-23417"/>
          <a:stretch/>
        </p:blipFill>
        <p:spPr>
          <a:xfrm rot="5400000">
            <a:off x="-2788920" y="796819"/>
            <a:ext cx="5577840" cy="416701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F922E7-A89B-4C0F-8D1E-421FCFED592D}"/>
              </a:ext>
            </a:extLst>
          </p:cNvPr>
          <p:cNvSpPr txBox="1"/>
          <p:nvPr/>
        </p:nvSpPr>
        <p:spPr>
          <a:xfrm>
            <a:off x="2314575" y="180975"/>
            <a:ext cx="890587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Recognition Pin for Lecturers Given by Grand Lodge to Individuals Standing Proficiency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000" b="1" dirty="0"/>
              <a:t>New Past Masters Pin for all AFM Past Masters.  Available at Grand Lodge Session.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97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Welcome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685800"/>
            <a:ext cx="9875350" cy="438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Thank You for Serving the Craft!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Prayer for Our Meeting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Pledge of Allegiance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Introduction of Officers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8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842739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Final Questions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22" y="755501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96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889" y="5350932"/>
            <a:ext cx="9816861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Closing Ceremony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98" y="327803"/>
            <a:ext cx="8691148" cy="4891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63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889" y="5350932"/>
            <a:ext cx="9816861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Closing Ceremony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645" y="228600"/>
            <a:ext cx="9449896" cy="53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889" y="5350932"/>
            <a:ext cx="9816861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Closing Ceremony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776" y="202720"/>
            <a:ext cx="9296615" cy="52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4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889" y="5350932"/>
            <a:ext cx="9816861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Closing Ceremony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51" y="97047"/>
            <a:ext cx="9331643" cy="52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59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504611"/>
            <a:ext cx="9670211" cy="135338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Closing Ceremony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407" y="790007"/>
            <a:ext cx="114152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You Can Be THE Inspiration in your Lodge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You Will Make a Difference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Remember the 5 Points Of Fellowship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Obligation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Prayer for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407" y="5264590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Topic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406" y="1294760"/>
            <a:ext cx="11473133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chemeClr val="tx1"/>
                </a:solidFill>
              </a:rPr>
              <a:t>ISSUES FACING OUR FRATERNITY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Membership Retention EA’s FC’s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Aging Membership – 40 Year Life Membership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Financial Concerns with Some Lodges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Generational Conflict / Misunderstanding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Image of Freemasonry 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4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48" y="5168466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topic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48" y="1919378"/>
            <a:ext cx="11800937" cy="5102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South Carolina Ritual is </a:t>
            </a:r>
            <a:r>
              <a:rPr lang="en-US" sz="4000" b="1" u="sng" dirty="0">
                <a:solidFill>
                  <a:schemeClr val="tx1"/>
                </a:solidFill>
              </a:rPr>
              <a:t>Our</a:t>
            </a:r>
            <a:r>
              <a:rPr lang="en-US" sz="4000" b="1" dirty="0">
                <a:solidFill>
                  <a:schemeClr val="tx1"/>
                </a:solidFill>
              </a:rPr>
              <a:t> Only Ritual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7 Red Books – Worshipful Masters Responsibility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Never Given to a Candidate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Should Not Be Used in Open Lodge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Proficiency Requirement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49" y="5350932"/>
            <a:ext cx="9480430" cy="15070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Grand Masters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49" y="1673435"/>
            <a:ext cx="10896489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Security Directive – EDICT 1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Check Dues Cards at All Meetings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Limited Use of Lodges on Sabbath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Raffles and Lotteries Limited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Alcohol in Lodges Prohibited - Liability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385" y="5168819"/>
            <a:ext cx="8534400" cy="1507067"/>
          </a:xfrm>
        </p:spPr>
        <p:txBody>
          <a:bodyPr/>
          <a:lstStyle/>
          <a:p>
            <a:r>
              <a:rPr lang="en-US" b="1" u="sng" dirty="0"/>
              <a:t>Grand Lodge Key Initiatives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296" y="685800"/>
            <a:ext cx="11787335" cy="4421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Ritual Quality – Reading the Red Book, Practice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Candidate Proficiency – Full Proficiency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Improved Communications – Build contacts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Improved Masonic Education –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Community Service Project – 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6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350932"/>
            <a:ext cx="8534400" cy="1507067"/>
          </a:xfrm>
        </p:spPr>
        <p:txBody>
          <a:bodyPr/>
          <a:lstStyle/>
          <a:p>
            <a:r>
              <a:rPr lang="en-US" sz="4800" b="1" u="sng" dirty="0"/>
              <a:t>Grand masters Message</a:t>
            </a:r>
            <a:r>
              <a:rPr lang="en-US" b="1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068" y="518746"/>
            <a:ext cx="10224885" cy="4708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Report On Past Grand Masters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State of the Grand Jurisdiction    “Opportunity and Optimism”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Lodge of the Future Program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6" y="5546784"/>
            <a:ext cx="1323643" cy="1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60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811</Words>
  <Application>Microsoft Office PowerPoint</Application>
  <PresentationFormat>Widescreen</PresentationFormat>
  <Paragraphs>212</Paragraphs>
  <Slides>45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Bradley Hand ITC</vt:lpstr>
      <vt:lpstr>Century Gothic</vt:lpstr>
      <vt:lpstr>Wingdings 3</vt:lpstr>
      <vt:lpstr>Slice</vt:lpstr>
      <vt:lpstr>Worshipful Masters Workshop </vt:lpstr>
      <vt:lpstr>PowerPoint Presentation</vt:lpstr>
      <vt:lpstr>PowerPoint Presentation</vt:lpstr>
      <vt:lpstr>Welcome  </vt:lpstr>
      <vt:lpstr>Grand Masters Topic </vt:lpstr>
      <vt:lpstr>Grand Masters topic</vt:lpstr>
      <vt:lpstr>Grand Masters Topics</vt:lpstr>
      <vt:lpstr>Grand Lodge Key Initiatives</vt:lpstr>
      <vt:lpstr>Grand masters Message  </vt:lpstr>
      <vt:lpstr>Grand Masters Topics</vt:lpstr>
      <vt:lpstr>General Instruction </vt:lpstr>
      <vt:lpstr>Grand Secretary’s  Topics</vt:lpstr>
      <vt:lpstr>Grand Secretary’s  Topics</vt:lpstr>
      <vt:lpstr>General Instruction </vt:lpstr>
      <vt:lpstr>Webmasters Message  </vt:lpstr>
      <vt:lpstr>General Instruction</vt:lpstr>
      <vt:lpstr>Fraternal Relations   </vt:lpstr>
      <vt:lpstr>General Instruction</vt:lpstr>
      <vt:lpstr>Deputy Grand Master   </vt:lpstr>
      <vt:lpstr>Deputy Grand Master   </vt:lpstr>
      <vt:lpstr>Senior Grand Warden </vt:lpstr>
      <vt:lpstr>Senior Grand Warden Topics</vt:lpstr>
      <vt:lpstr>Junior Grand Warden</vt:lpstr>
      <vt:lpstr>Deputy Grand Master   </vt:lpstr>
      <vt:lpstr>General Instruction</vt:lpstr>
      <vt:lpstr>Grand Treasurer   </vt:lpstr>
      <vt:lpstr>Masonic Trials </vt:lpstr>
      <vt:lpstr>Jurisprudence   </vt:lpstr>
      <vt:lpstr>Luncheon </vt:lpstr>
      <vt:lpstr>Masonic Relief</vt:lpstr>
      <vt:lpstr>Masonic Relief</vt:lpstr>
      <vt:lpstr>General instruction</vt:lpstr>
      <vt:lpstr>Grand Masters review </vt:lpstr>
      <vt:lpstr>Review  </vt:lpstr>
      <vt:lpstr>Review  </vt:lpstr>
      <vt:lpstr>Review  </vt:lpstr>
      <vt:lpstr>Grand Lodge Key Initiatives</vt:lpstr>
      <vt:lpstr>review </vt:lpstr>
      <vt:lpstr>New Recognition </vt:lpstr>
      <vt:lpstr>Final Questions </vt:lpstr>
      <vt:lpstr>Grand Masters Closing Ceremony</vt:lpstr>
      <vt:lpstr>Grand Masters Closing Ceremony</vt:lpstr>
      <vt:lpstr>Grand Masters Closing Ceremony</vt:lpstr>
      <vt:lpstr>Grand Masters Closing Ceremony</vt:lpstr>
      <vt:lpstr>Grand Masters Closing Ceremony</vt:lpstr>
    </vt:vector>
  </TitlesOfParts>
  <Company>Milliken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M.E.C. Committee Planning Meeting</dc:title>
  <dc:creator>Michael 'Capture' Smith</dc:creator>
  <cp:lastModifiedBy>Michael 'Capture' Smith</cp:lastModifiedBy>
  <cp:revision>85</cp:revision>
  <cp:lastPrinted>2016-11-29T22:10:49Z</cp:lastPrinted>
  <dcterms:created xsi:type="dcterms:W3CDTF">2015-12-02T01:16:05Z</dcterms:created>
  <dcterms:modified xsi:type="dcterms:W3CDTF">2018-01-27T04:09:46Z</dcterms:modified>
</cp:coreProperties>
</file>